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9" d="100"/>
          <a:sy n="59" d="100"/>
        </p:scale>
        <p:origin x="612"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0CAB41FB-9B78-44BF-839E-9B8AB9A705E2}" type="datetimeFigureOut">
              <a:rPr lang="ar-IQ" smtClean="0"/>
              <a:t>04/04/1446</a:t>
            </a:fld>
            <a:endParaRPr lang="ar-IQ"/>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IQ"/>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29B9E47A-AE04-4C4D-BC02-E73D015588F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0CAB41FB-9B78-44BF-839E-9B8AB9A705E2}" type="datetimeFigureOut">
              <a:rPr lang="ar-IQ" smtClean="0"/>
              <a:t>04/04/1446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9B9E47A-AE04-4C4D-BC02-E73D015588F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0CAB41FB-9B78-44BF-839E-9B8AB9A705E2}" type="datetimeFigureOut">
              <a:rPr lang="ar-IQ" smtClean="0"/>
              <a:t>04/04/1446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29B9E47A-AE04-4C4D-BC02-E73D015588F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4"/>
          </p:nvPr>
        </p:nvSpPr>
        <p:spPr/>
        <p:txBody>
          <a:bodyPr rtlCol="0"/>
          <a:lstStyle/>
          <a:p>
            <a:fld id="{0CAB41FB-9B78-44BF-839E-9B8AB9A705E2}" type="datetimeFigureOut">
              <a:rPr lang="ar-IQ" smtClean="0"/>
              <a:t>04/04/1446</a:t>
            </a:fld>
            <a:endParaRPr lang="ar-IQ"/>
          </a:p>
        </p:txBody>
      </p:sp>
      <p:sp>
        <p:nvSpPr>
          <p:cNvPr id="9" name="عنصر نائب لرقم الشريحة 8"/>
          <p:cNvSpPr>
            <a:spLocks noGrp="1"/>
          </p:cNvSpPr>
          <p:nvPr>
            <p:ph type="sldNum" sz="quarter" idx="15"/>
          </p:nvPr>
        </p:nvSpPr>
        <p:spPr/>
        <p:txBody>
          <a:bodyPr rtlCol="0"/>
          <a:lstStyle/>
          <a:p>
            <a:fld id="{29B9E47A-AE04-4C4D-BC02-E73D015588F0}" type="slidenum">
              <a:rPr lang="ar-IQ" smtClean="0"/>
              <a:t>‹#›</a:t>
            </a:fld>
            <a:endParaRPr lang="ar-IQ"/>
          </a:p>
        </p:txBody>
      </p:sp>
      <p:sp>
        <p:nvSpPr>
          <p:cNvPr id="10" name="عنصر نائب للتذييل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0CAB41FB-9B78-44BF-839E-9B8AB9A705E2}" type="datetimeFigureOut">
              <a:rPr lang="ar-IQ" smtClean="0"/>
              <a:t>04/04/1446</a:t>
            </a:fld>
            <a:endParaRPr lang="ar-IQ"/>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IQ"/>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29B9E47A-AE04-4C4D-BC02-E73D015588F0}"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0CAB41FB-9B78-44BF-839E-9B8AB9A705E2}" type="datetimeFigureOut">
              <a:rPr lang="ar-IQ" smtClean="0"/>
              <a:t>04/04/1446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29B9E47A-AE04-4C4D-BC02-E73D015588F0}" type="slidenum">
              <a:rPr lang="ar-IQ" smtClean="0"/>
              <a:t>‹#›</a:t>
            </a:fld>
            <a:endParaRPr lang="ar-IQ"/>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0CAB41FB-9B78-44BF-839E-9B8AB9A705E2}" type="datetimeFigureOut">
              <a:rPr lang="ar-IQ" smtClean="0"/>
              <a:t>04/04/1446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29B9E47A-AE04-4C4D-BC02-E73D015588F0}" type="slidenum">
              <a:rPr lang="ar-IQ" smtClean="0"/>
              <a:t>‹#›</a:t>
            </a:fld>
            <a:endParaRPr lang="ar-IQ"/>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0CAB41FB-9B78-44BF-839E-9B8AB9A705E2}" type="datetimeFigureOut">
              <a:rPr lang="ar-IQ" smtClean="0"/>
              <a:t>04/04/1446</a:t>
            </a:fld>
            <a:endParaRPr lang="ar-IQ"/>
          </a:p>
        </p:txBody>
      </p:sp>
      <p:sp>
        <p:nvSpPr>
          <p:cNvPr id="7" name="عنصر نائب لرقم الشريحة 6"/>
          <p:cNvSpPr>
            <a:spLocks noGrp="1"/>
          </p:cNvSpPr>
          <p:nvPr>
            <p:ph type="sldNum" sz="quarter" idx="11"/>
          </p:nvPr>
        </p:nvSpPr>
        <p:spPr/>
        <p:txBody>
          <a:bodyPr rtlCol="0"/>
          <a:lstStyle/>
          <a:p>
            <a:fld id="{29B9E47A-AE04-4C4D-BC02-E73D015588F0}" type="slidenum">
              <a:rPr lang="ar-IQ" smtClean="0"/>
              <a:t>‹#›</a:t>
            </a:fld>
            <a:endParaRPr lang="ar-IQ"/>
          </a:p>
        </p:txBody>
      </p:sp>
      <p:sp>
        <p:nvSpPr>
          <p:cNvPr id="8" name="عنصر نائب للتذييل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CAB41FB-9B78-44BF-839E-9B8AB9A705E2}" type="datetimeFigureOut">
              <a:rPr lang="ar-IQ" smtClean="0"/>
              <a:t>04/04/1446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29B9E47A-AE04-4C4D-BC02-E73D015588F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21" name="عنصر نائب للتاريخ 20"/>
          <p:cNvSpPr>
            <a:spLocks noGrp="1"/>
          </p:cNvSpPr>
          <p:nvPr>
            <p:ph type="dt" sz="half" idx="14"/>
          </p:nvPr>
        </p:nvSpPr>
        <p:spPr/>
        <p:txBody>
          <a:bodyPr rtlCol="0"/>
          <a:lstStyle/>
          <a:p>
            <a:fld id="{0CAB41FB-9B78-44BF-839E-9B8AB9A705E2}" type="datetimeFigureOut">
              <a:rPr lang="ar-IQ" smtClean="0"/>
              <a:t>04/04/1446</a:t>
            </a:fld>
            <a:endParaRPr lang="ar-IQ"/>
          </a:p>
        </p:txBody>
      </p:sp>
      <p:sp>
        <p:nvSpPr>
          <p:cNvPr id="22" name="عنصر نائب لرقم الشريحة 21"/>
          <p:cNvSpPr>
            <a:spLocks noGrp="1"/>
          </p:cNvSpPr>
          <p:nvPr>
            <p:ph type="sldNum" sz="quarter" idx="15"/>
          </p:nvPr>
        </p:nvSpPr>
        <p:spPr/>
        <p:txBody>
          <a:bodyPr rtlCol="0"/>
          <a:lstStyle/>
          <a:p>
            <a:fld id="{29B9E47A-AE04-4C4D-BC02-E73D015588F0}" type="slidenum">
              <a:rPr lang="ar-IQ" smtClean="0"/>
              <a:t>‹#›</a:t>
            </a:fld>
            <a:endParaRPr lang="ar-IQ"/>
          </a:p>
        </p:txBody>
      </p:sp>
      <p:sp>
        <p:nvSpPr>
          <p:cNvPr id="23" name="عنصر نائب للتذييل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0CAB41FB-9B78-44BF-839E-9B8AB9A705E2}" type="datetimeFigureOut">
              <a:rPr lang="ar-IQ" smtClean="0"/>
              <a:t>04/04/1446</a:t>
            </a:fld>
            <a:endParaRPr lang="ar-IQ"/>
          </a:p>
        </p:txBody>
      </p:sp>
      <p:sp>
        <p:nvSpPr>
          <p:cNvPr id="18" name="عنصر نائب لرقم الشريحة 17"/>
          <p:cNvSpPr>
            <a:spLocks noGrp="1"/>
          </p:cNvSpPr>
          <p:nvPr>
            <p:ph type="sldNum" sz="quarter" idx="11"/>
          </p:nvPr>
        </p:nvSpPr>
        <p:spPr/>
        <p:txBody>
          <a:bodyPr rtlCol="0"/>
          <a:lstStyle/>
          <a:p>
            <a:fld id="{29B9E47A-AE04-4C4D-BC02-E73D015588F0}" type="slidenum">
              <a:rPr lang="ar-IQ" smtClean="0"/>
              <a:t>‹#›</a:t>
            </a:fld>
            <a:endParaRPr lang="ar-IQ"/>
          </a:p>
        </p:txBody>
      </p:sp>
      <p:sp>
        <p:nvSpPr>
          <p:cNvPr id="21" name="عنصر نائب للتذييل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CAB41FB-9B78-44BF-839E-9B8AB9A705E2}" type="datetimeFigureOut">
              <a:rPr lang="ar-IQ" smtClean="0"/>
              <a:t>04/04/1446</a:t>
            </a:fld>
            <a:endParaRPr lang="ar-IQ"/>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9B9E47A-AE04-4C4D-BC02-E73D015588F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47664" y="1340768"/>
            <a:ext cx="6550496" cy="1894362"/>
          </a:xfrm>
        </p:spPr>
        <p:txBody>
          <a:bodyPr>
            <a:noAutofit/>
          </a:bodyPr>
          <a:lstStyle/>
          <a:p>
            <a:pPr algn="l" rtl="0">
              <a:lnSpc>
                <a:spcPct val="150000"/>
              </a:lnSpc>
              <a:spcAft>
                <a:spcPts val="0"/>
              </a:spcAft>
            </a:pPr>
            <a:r>
              <a:rPr lang="en-US" sz="3600" b="1" dirty="0">
                <a:effectLst/>
                <a:latin typeface="Times New Roman"/>
                <a:ea typeface="Calibri"/>
                <a:cs typeface="Arial"/>
              </a:rPr>
              <a:t>Vomiting And Regurgitation</a:t>
            </a:r>
            <a:br>
              <a:rPr lang="en-US" sz="3600" dirty="0">
                <a:ea typeface="Calibri"/>
                <a:cs typeface="Arial"/>
              </a:rPr>
            </a:br>
            <a:endParaRPr lang="ar-IQ" sz="3600" dirty="0"/>
          </a:p>
        </p:txBody>
      </p:sp>
      <p:sp>
        <p:nvSpPr>
          <p:cNvPr id="3" name="عنوان فرعي 2"/>
          <p:cNvSpPr>
            <a:spLocks noGrp="1"/>
          </p:cNvSpPr>
          <p:nvPr>
            <p:ph type="subTitle" idx="1"/>
          </p:nvPr>
        </p:nvSpPr>
        <p:spPr>
          <a:xfrm>
            <a:off x="2051720" y="3573016"/>
            <a:ext cx="6172200" cy="1371600"/>
          </a:xfrm>
        </p:spPr>
        <p:txBody>
          <a:bodyPr>
            <a:normAutofit/>
          </a:bodyPr>
          <a:lstStyle/>
          <a:p>
            <a:r>
              <a:rPr lang="en-US" sz="3200" dirty="0">
                <a:latin typeface="Times New Roman" panose="02020603050405020304" pitchFamily="18" charset="0"/>
                <a:cs typeface="Times New Roman" panose="02020603050405020304" pitchFamily="18" charset="0"/>
              </a:rPr>
              <a:t>By </a:t>
            </a:r>
          </a:p>
          <a:p>
            <a:r>
              <a:rPr lang="en-US" sz="3200" dirty="0">
                <a:latin typeface="Times New Roman" panose="02020603050405020304" pitchFamily="18" charset="0"/>
                <a:cs typeface="Times New Roman" panose="02020603050405020304" pitchFamily="18" charset="0"/>
              </a:rPr>
              <a:t>Dr. Hussein </a:t>
            </a:r>
            <a:r>
              <a:rPr lang="en-US" sz="3200" dirty="0" err="1">
                <a:latin typeface="Times New Roman" panose="02020603050405020304" pitchFamily="18" charset="0"/>
                <a:cs typeface="Times New Roman" panose="02020603050405020304" pitchFamily="18" charset="0"/>
              </a:rPr>
              <a:t>AlNaji</a:t>
            </a:r>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1087870"/>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8841" y="476672"/>
            <a:ext cx="8640960" cy="3970318"/>
          </a:xfrm>
          <a:prstGeom prst="rect">
            <a:avLst/>
          </a:prstGeom>
        </p:spPr>
        <p:txBody>
          <a:bodyPr wrap="square">
            <a:spAutoFit/>
          </a:bodyPr>
          <a:lstStyle/>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Abnormalities of peristalsis and segmentation usually occur together, and when there is a general increase in peristaltic activity there is increased caudal flow, resulting in a decrease in intestinal transit time and diarrhea.</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Because of a lack of absorption of fluid the feces are usually softer than normal, the dry matter content is below the normal range, and the total amount of feces passed per day is increased.</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48242933"/>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4751" y="620688"/>
            <a:ext cx="8784976" cy="5011949"/>
          </a:xfrm>
          <a:prstGeom prst="rect">
            <a:avLst/>
          </a:prstGeom>
        </p:spPr>
        <p:txBody>
          <a:bodyPr wrap="square">
            <a:spAutoFit/>
          </a:bodyPr>
          <a:lstStyle/>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Common causes of diarrhea are</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Enteritis, including secretory enteropathy</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Malabsorption, e.g., caused by villous atrophy and in </a:t>
            </a:r>
            <a:r>
              <a:rPr lang="en-US" sz="2400" dirty="0" err="1">
                <a:effectLst/>
                <a:latin typeface="Times New Roman" panose="02020603050405020304" pitchFamily="18" charset="0"/>
                <a:ea typeface="Calibri"/>
                <a:cs typeface="Times New Roman" panose="02020603050405020304" pitchFamily="18" charset="0"/>
              </a:rPr>
              <a:t>hypocuprosis</a:t>
            </a:r>
            <a:r>
              <a:rPr lang="en-US" sz="2400" dirty="0">
                <a:effectLst/>
                <a:latin typeface="Times New Roman" panose="02020603050405020304" pitchFamily="18" charset="0"/>
                <a:ea typeface="Calibri"/>
                <a:cs typeface="Times New Roman" panose="02020603050405020304" pitchFamily="18" charset="0"/>
              </a:rPr>
              <a:t> (caused by molybdenum excess)</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Neurogenic diarrhea as in excitement</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Local structural lesions of the stomach or intestine, including the following:</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lphaLcPeriod"/>
            </a:pPr>
            <a:r>
              <a:rPr lang="en-US" sz="2400" dirty="0">
                <a:effectLst/>
                <a:latin typeface="Times New Roman" panose="02020603050405020304" pitchFamily="18" charset="0"/>
                <a:ea typeface="Calibri"/>
                <a:cs typeface="Times New Roman" panose="02020603050405020304" pitchFamily="18" charset="0"/>
              </a:rPr>
              <a:t>Ulcer, e.g., of the abomasum or stomach</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lphaLcPeriod"/>
            </a:pPr>
            <a:r>
              <a:rPr lang="en-US" sz="2400" dirty="0">
                <a:effectLst/>
                <a:latin typeface="Times New Roman" panose="02020603050405020304" pitchFamily="18" charset="0"/>
                <a:ea typeface="Calibri"/>
                <a:cs typeface="Times New Roman" panose="02020603050405020304" pitchFamily="18" charset="0"/>
              </a:rPr>
              <a:t>Tumor, e.g., intestinal adenocarcinoma</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98964054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5976" y="692696"/>
            <a:ext cx="8712968" cy="5632311"/>
          </a:xfrm>
          <a:prstGeom prst="rect">
            <a:avLst/>
          </a:prstGeom>
        </p:spPr>
        <p:txBody>
          <a:bodyPr wrap="square">
            <a:spAutoFit/>
          </a:bodyPr>
          <a:lstStyle/>
          <a:p>
            <a:pPr lvl="0" algn="just" rtl="0">
              <a:lnSpc>
                <a:spcPct val="150000"/>
              </a:lnSpc>
            </a:pPr>
            <a:r>
              <a:rPr lang="en-US" sz="2400" dirty="0">
                <a:solidFill>
                  <a:prstClr val="black"/>
                </a:solidFill>
                <a:latin typeface="Times New Roman" panose="02020603050405020304" pitchFamily="18" charset="0"/>
                <a:ea typeface="Calibri"/>
                <a:cs typeface="Times New Roman" panose="02020603050405020304" pitchFamily="18" charset="0"/>
              </a:rPr>
              <a:t>5. Indigestible diet, e.g., lactose intolerance in foals</a:t>
            </a:r>
          </a:p>
          <a:p>
            <a:pPr lvl="0" algn="just" rtl="0">
              <a:lnSpc>
                <a:spcPct val="150000"/>
              </a:lnSpc>
            </a:pPr>
            <a:r>
              <a:rPr lang="en-US" sz="2400" dirty="0">
                <a:solidFill>
                  <a:prstClr val="black"/>
                </a:solidFill>
                <a:latin typeface="Times New Roman" panose="02020603050405020304" pitchFamily="18" charset="0"/>
                <a:ea typeface="Calibri"/>
                <a:cs typeface="Times New Roman" panose="02020603050405020304" pitchFamily="18" charset="0"/>
              </a:rPr>
              <a:t>6. Carbohydrate engorgement in cattle</a:t>
            </a:r>
          </a:p>
          <a:p>
            <a:pPr lvl="0" algn="just" rtl="0">
              <a:lnSpc>
                <a:spcPct val="150000"/>
              </a:lnSpc>
            </a:pPr>
            <a:r>
              <a:rPr lang="en-US" sz="2400" dirty="0">
                <a:solidFill>
                  <a:prstClr val="black"/>
                </a:solidFill>
                <a:latin typeface="Times New Roman" panose="02020603050405020304" pitchFamily="18" charset="0"/>
                <a:ea typeface="Calibri"/>
                <a:cs typeface="Times New Roman" panose="02020603050405020304" pitchFamily="18" charset="0"/>
              </a:rPr>
              <a:t>7. In some cases of </a:t>
            </a:r>
            <a:r>
              <a:rPr lang="en-US" sz="2400" dirty="0" err="1">
                <a:solidFill>
                  <a:prstClr val="black"/>
                </a:solidFill>
                <a:latin typeface="Times New Roman" panose="02020603050405020304" pitchFamily="18" charset="0"/>
                <a:ea typeface="Calibri"/>
                <a:cs typeface="Times New Roman" panose="02020603050405020304" pitchFamily="18" charset="0"/>
              </a:rPr>
              <a:t>ileal</a:t>
            </a:r>
            <a:r>
              <a:rPr lang="en-US" sz="2400" dirty="0">
                <a:solidFill>
                  <a:prstClr val="black"/>
                </a:solidFill>
                <a:latin typeface="Times New Roman" panose="02020603050405020304" pitchFamily="18" charset="0"/>
                <a:ea typeface="Calibri"/>
                <a:cs typeface="Times New Roman" panose="02020603050405020304" pitchFamily="18" charset="0"/>
              </a:rPr>
              <a:t> hypertrophy, ileitis, diverticulitis, and </a:t>
            </a:r>
            <a:r>
              <a:rPr lang="en-US" sz="2400" dirty="0" err="1">
                <a:solidFill>
                  <a:prstClr val="black"/>
                </a:solidFill>
                <a:latin typeface="Times New Roman" panose="02020603050405020304" pitchFamily="18" charset="0"/>
                <a:ea typeface="Calibri"/>
                <a:cs typeface="Times New Roman" panose="02020603050405020304" pitchFamily="18" charset="0"/>
              </a:rPr>
              <a:t>adenomatosis</a:t>
            </a:r>
            <a:endParaRPr lang="en-US" sz="2400" dirty="0">
              <a:solidFill>
                <a:prstClr val="black"/>
              </a:solidFill>
              <a:latin typeface="Times New Roman" panose="02020603050405020304" pitchFamily="18" charset="0"/>
              <a:ea typeface="Calibri"/>
              <a:cs typeface="Times New Roman" panose="02020603050405020304" pitchFamily="18" charset="0"/>
            </a:endParaRPr>
          </a:p>
          <a:p>
            <a:pPr lvl="0" algn="just" rtl="0">
              <a:lnSpc>
                <a:spcPct val="150000"/>
              </a:lnSpc>
            </a:pPr>
            <a:r>
              <a:rPr lang="en-US" sz="2400" dirty="0">
                <a:solidFill>
                  <a:prstClr val="black"/>
                </a:solidFill>
                <a:latin typeface="Times New Roman" panose="02020603050405020304" pitchFamily="18" charset="0"/>
                <a:ea typeface="Calibri"/>
                <a:cs typeface="Times New Roman" panose="02020603050405020304" pitchFamily="18" charset="0"/>
              </a:rPr>
              <a:t>8. </a:t>
            </a:r>
            <a:r>
              <a:rPr lang="en-US" sz="2400" dirty="0" err="1">
                <a:solidFill>
                  <a:prstClr val="black"/>
                </a:solidFill>
                <a:latin typeface="Times New Roman" panose="02020603050405020304" pitchFamily="18" charset="0"/>
                <a:ea typeface="Calibri"/>
                <a:cs typeface="Times New Roman" panose="02020603050405020304" pitchFamily="18" charset="0"/>
              </a:rPr>
              <a:t>Endotoxic</a:t>
            </a:r>
            <a:r>
              <a:rPr lang="en-US" sz="2400" dirty="0">
                <a:solidFill>
                  <a:prstClr val="black"/>
                </a:solidFill>
                <a:latin typeface="Times New Roman" panose="02020603050405020304" pitchFamily="18" charset="0"/>
                <a:ea typeface="Calibri"/>
                <a:cs typeface="Times New Roman" panose="02020603050405020304" pitchFamily="18" charset="0"/>
              </a:rPr>
              <a:t> mastitis in cattle (splanchnic congestion)</a:t>
            </a:r>
          </a:p>
          <a:p>
            <a:pPr lvl="0" algn="just" rtl="0">
              <a:lnSpc>
                <a:spcPct val="150000"/>
              </a:lnSpc>
            </a:pPr>
            <a:r>
              <a:rPr lang="en-US" sz="2400" dirty="0">
                <a:solidFill>
                  <a:prstClr val="black"/>
                </a:solidFill>
                <a:latin typeface="Times New Roman" panose="02020603050405020304" pitchFamily="18" charset="0"/>
                <a:ea typeface="Calibri"/>
                <a:cs typeface="Times New Roman" panose="02020603050405020304" pitchFamily="18" charset="0"/>
              </a:rPr>
              <a:t>9.  Small colon impaction in horses</a:t>
            </a:r>
          </a:p>
          <a:p>
            <a:pPr marL="342900" lvl="0" indent="-342900" algn="just" rtl="0">
              <a:lnSpc>
                <a:spcPct val="150000"/>
              </a:lnSpc>
              <a:buFont typeface="+mj-lt"/>
              <a:buAutoNum type="alphaLcPeriod"/>
            </a:pPr>
            <a:r>
              <a:rPr lang="en-US" sz="2400" dirty="0">
                <a:solidFill>
                  <a:prstClr val="black"/>
                </a:solidFill>
                <a:latin typeface="Times New Roman" panose="02020603050405020304" pitchFamily="18" charset="0"/>
                <a:ea typeface="Calibri"/>
                <a:cs typeface="Times New Roman" panose="02020603050405020304" pitchFamily="18" charset="0"/>
              </a:rPr>
              <a:t> Sand colic in horses</a:t>
            </a:r>
          </a:p>
          <a:p>
            <a:pPr marL="342900" lvl="0" indent="-342900" algn="just" rtl="0">
              <a:lnSpc>
                <a:spcPct val="150000"/>
              </a:lnSpc>
              <a:buFont typeface="+mj-lt"/>
              <a:buAutoNum type="alphaLcPeriod"/>
            </a:pPr>
            <a:r>
              <a:rPr lang="en-US" sz="2400" dirty="0">
                <a:solidFill>
                  <a:prstClr val="black"/>
                </a:solidFill>
                <a:latin typeface="Times New Roman" panose="02020603050405020304" pitchFamily="18" charset="0"/>
                <a:ea typeface="Calibri"/>
                <a:cs typeface="Times New Roman" panose="02020603050405020304" pitchFamily="18" charset="0"/>
              </a:rPr>
              <a:t>Chronic and acute undifferentiated diarrhea in horses</a:t>
            </a:r>
          </a:p>
          <a:p>
            <a:pPr marL="342900" lvl="0" indent="-342900" algn="just" rtl="0">
              <a:lnSpc>
                <a:spcPct val="150000"/>
              </a:lnSpc>
              <a:buFont typeface="+mj-lt"/>
              <a:buAutoNum type="arabicPeriod" startAt="10"/>
            </a:pPr>
            <a:r>
              <a:rPr lang="en-US" sz="2400" dirty="0" err="1">
                <a:solidFill>
                  <a:prstClr val="black"/>
                </a:solidFill>
                <a:latin typeface="Times New Roman" panose="02020603050405020304" pitchFamily="18" charset="0"/>
                <a:ea typeface="Calibri"/>
                <a:cs typeface="Times New Roman" panose="02020603050405020304" pitchFamily="18" charset="0"/>
              </a:rPr>
              <a:t>Vagus</a:t>
            </a:r>
            <a:r>
              <a:rPr lang="en-US" sz="2400" dirty="0">
                <a:solidFill>
                  <a:prstClr val="black"/>
                </a:solidFill>
                <a:latin typeface="Times New Roman" panose="02020603050405020304" pitchFamily="18" charset="0"/>
                <a:ea typeface="Calibri"/>
                <a:cs typeface="Times New Roman" panose="02020603050405020304" pitchFamily="18" charset="0"/>
              </a:rPr>
              <a:t> indigestion in cows causes pasty feces but bulk is reduced; these cases may be mistaken initially for other causes of diarrhea.</a:t>
            </a:r>
          </a:p>
        </p:txBody>
      </p:sp>
    </p:spTree>
    <p:extLst>
      <p:ext uri="{BB962C8B-B14F-4D97-AF65-F5344CB8AC3E}">
        <p14:creationId xmlns:p14="http://schemas.microsoft.com/office/powerpoint/2010/main" val="1853304894"/>
      </p:ext>
    </p:extLst>
  </p:cSld>
  <p:clrMapOvr>
    <a:masterClrMapping/>
  </p:clrMapOvr>
  <p:transition spd="slow">
    <p:pull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953243" cy="5078313"/>
          </a:xfrm>
          <a:prstGeom prst="rect">
            <a:avLst/>
          </a:prstGeom>
        </p:spPr>
        <p:txBody>
          <a:bodyPr wrap="square">
            <a:spAutoFit/>
          </a:bodyPr>
          <a:lstStyle/>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Vomiting</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Vomiting is the forceful ejection of contents of the stomach and the proximal small intestine through the mouth, and is a complex motor disturbance of the alimentary tract.</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It is a vigorously active motion signaled by </a:t>
            </a:r>
            <a:r>
              <a:rPr lang="en-US" sz="2400" dirty="0" err="1">
                <a:effectLst/>
                <a:latin typeface="Times New Roman" panose="02020603050405020304" pitchFamily="18" charset="0"/>
                <a:ea typeface="Calibri"/>
                <a:cs typeface="Times New Roman" panose="02020603050405020304" pitchFamily="18" charset="0"/>
              </a:rPr>
              <a:t>hypersalivation</a:t>
            </a:r>
            <a:r>
              <a:rPr lang="en-US" sz="2400" dirty="0">
                <a:effectLst/>
                <a:latin typeface="Times New Roman" panose="02020603050405020304" pitchFamily="18" charset="0"/>
                <a:ea typeface="Calibri"/>
                <a:cs typeface="Times New Roman" panose="02020603050405020304" pitchFamily="18" charset="0"/>
              </a:rPr>
              <a:t>, retching, and forceful contractions of the abdominal muscles and diaphragm. </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Vomiting is essentially a protective mechanism with the function of removing excessive quantities of </a:t>
            </a:r>
            <a:r>
              <a:rPr lang="en-US" sz="2400" dirty="0" err="1">
                <a:effectLst/>
                <a:latin typeface="Times New Roman" panose="02020603050405020304" pitchFamily="18" charset="0"/>
                <a:ea typeface="Calibri"/>
                <a:cs typeface="Times New Roman" panose="02020603050405020304" pitchFamily="18" charset="0"/>
              </a:rPr>
              <a:t>ingesta</a:t>
            </a:r>
            <a:r>
              <a:rPr lang="en-US" sz="2400" dirty="0">
                <a:effectLst/>
                <a:latin typeface="Times New Roman" panose="02020603050405020304" pitchFamily="18" charset="0"/>
                <a:ea typeface="Calibri"/>
                <a:cs typeface="Times New Roman" panose="02020603050405020304" pitchFamily="18" charset="0"/>
              </a:rPr>
              <a:t> or toxic materials from the stomach. </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7157977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836712"/>
            <a:ext cx="8712968" cy="4457952"/>
          </a:xfrm>
          <a:prstGeom prst="rect">
            <a:avLst/>
          </a:prstGeom>
        </p:spPr>
        <p:txBody>
          <a:bodyPr wrap="square">
            <a:spAutoFit/>
          </a:bodyPr>
          <a:lstStyle/>
          <a:p>
            <a:pPr lvl="0" algn="just" rtl="0">
              <a:lnSpc>
                <a:spcPct val="150000"/>
              </a:lnSpc>
            </a:pPr>
            <a:r>
              <a:rPr lang="en-US" sz="2400" i="1" dirty="0">
                <a:solidFill>
                  <a:prstClr val="black"/>
                </a:solidFill>
                <a:latin typeface="Times New Roman" panose="02020603050405020304" pitchFamily="18" charset="0"/>
                <a:ea typeface="Calibri"/>
                <a:cs typeface="Times New Roman" panose="02020603050405020304" pitchFamily="18" charset="0"/>
              </a:rPr>
              <a:t>Note that </a:t>
            </a:r>
            <a:r>
              <a:rPr lang="en-US" sz="2400" i="1" dirty="0" err="1">
                <a:solidFill>
                  <a:prstClr val="black"/>
                </a:solidFill>
                <a:latin typeface="Times New Roman" panose="02020603050405020304" pitchFamily="18" charset="0"/>
                <a:ea typeface="Calibri"/>
                <a:cs typeface="Times New Roman" panose="02020603050405020304" pitchFamily="18" charset="0"/>
              </a:rPr>
              <a:t>vomition</a:t>
            </a:r>
            <a:r>
              <a:rPr lang="en-US" sz="2400" i="1" dirty="0">
                <a:solidFill>
                  <a:prstClr val="black"/>
                </a:solidFill>
                <a:latin typeface="Times New Roman" panose="02020603050405020304" pitchFamily="18" charset="0"/>
                <a:ea typeface="Calibri"/>
                <a:cs typeface="Times New Roman" panose="02020603050405020304" pitchFamily="18" charset="0"/>
              </a:rPr>
              <a:t> is exceedingly rare in horses and is usually a terminal event. </a:t>
            </a:r>
            <a:r>
              <a:rPr lang="en-US" sz="2400" i="1" dirty="0" err="1">
                <a:solidFill>
                  <a:prstClr val="black"/>
                </a:solidFill>
                <a:latin typeface="Times New Roman" panose="02020603050405020304" pitchFamily="18" charset="0"/>
                <a:ea typeface="Calibri"/>
                <a:cs typeface="Times New Roman" panose="02020603050405020304" pitchFamily="18" charset="0"/>
              </a:rPr>
              <a:t>Vomition</a:t>
            </a:r>
            <a:r>
              <a:rPr lang="en-US" sz="2400" i="1" dirty="0">
                <a:solidFill>
                  <a:prstClr val="black"/>
                </a:solidFill>
                <a:latin typeface="Times New Roman" panose="02020603050405020304" pitchFamily="18" charset="0"/>
                <a:ea typeface="Calibri"/>
                <a:cs typeface="Times New Roman" panose="02020603050405020304" pitchFamily="18" charset="0"/>
              </a:rPr>
              <a:t> occurs in two forms: </a:t>
            </a:r>
            <a:r>
              <a:rPr lang="en-US" sz="2400" b="1" i="1" dirty="0">
                <a:solidFill>
                  <a:prstClr val="black"/>
                </a:solidFill>
                <a:latin typeface="Times New Roman" panose="02020603050405020304" pitchFamily="18" charset="0"/>
                <a:ea typeface="Calibri"/>
                <a:cs typeface="Times New Roman" panose="02020603050405020304" pitchFamily="18" charset="0"/>
              </a:rPr>
              <a:t>projectile </a:t>
            </a:r>
            <a:r>
              <a:rPr lang="en-US" sz="2400" i="1" dirty="0">
                <a:solidFill>
                  <a:prstClr val="black"/>
                </a:solidFill>
                <a:latin typeface="Times New Roman" panose="02020603050405020304" pitchFamily="18" charset="0"/>
                <a:ea typeface="Calibri"/>
                <a:cs typeface="Times New Roman" panose="02020603050405020304" pitchFamily="18" charset="0"/>
              </a:rPr>
              <a:t>and </a:t>
            </a:r>
            <a:r>
              <a:rPr lang="en-US" sz="2400" b="1" i="1" dirty="0">
                <a:solidFill>
                  <a:prstClr val="black"/>
                </a:solidFill>
                <a:latin typeface="Times New Roman" panose="02020603050405020304" pitchFamily="18" charset="0"/>
                <a:ea typeface="Calibri"/>
                <a:cs typeface="Times New Roman" panose="02020603050405020304" pitchFamily="18" charset="0"/>
              </a:rPr>
              <a:t>true vomiting</a:t>
            </a:r>
            <a:r>
              <a:rPr lang="en-US" sz="2400" i="1" dirty="0">
                <a:solidFill>
                  <a:prstClr val="black"/>
                </a:solidFill>
                <a:latin typeface="Times New Roman" panose="02020603050405020304" pitchFamily="18" charset="0"/>
                <a:ea typeface="Calibri"/>
                <a:cs typeface="Times New Roman" panose="02020603050405020304" pitchFamily="18" charset="0"/>
              </a:rPr>
              <a:t>.</a:t>
            </a:r>
            <a:endParaRPr lang="en-US" sz="2400" dirty="0">
              <a:solidFill>
                <a:prstClr val="black"/>
              </a:solidFill>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Projectile Vomiting</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This is not accompanied by retching movements, and large amounts of fluid material are ejected with little effort. It is almost always as a result of overloading of the stomach or forestomach with feed or fluid.</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57615315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8841" y="476672"/>
            <a:ext cx="8640960" cy="4524315"/>
          </a:xfrm>
          <a:prstGeom prst="rect">
            <a:avLst/>
          </a:prstGeom>
        </p:spPr>
        <p:txBody>
          <a:bodyPr wrap="square">
            <a:spAutoFit/>
          </a:bodyPr>
          <a:lstStyle/>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True Vomiting </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As it occurs in </a:t>
            </a:r>
            <a:r>
              <a:rPr lang="en-US" sz="2400" dirty="0" err="1">
                <a:effectLst/>
                <a:latin typeface="Times New Roman" panose="02020603050405020304" pitchFamily="18" charset="0"/>
                <a:ea typeface="Calibri"/>
                <a:cs typeface="Times New Roman" panose="02020603050405020304" pitchFamily="18" charset="0"/>
              </a:rPr>
              <a:t>monogastric</a:t>
            </a:r>
            <a:r>
              <a:rPr lang="en-US" sz="2400" dirty="0">
                <a:effectLst/>
                <a:latin typeface="Times New Roman" panose="02020603050405020304" pitchFamily="18" charset="0"/>
                <a:ea typeface="Calibri"/>
                <a:cs typeface="Times New Roman" panose="02020603050405020304" pitchFamily="18" charset="0"/>
              </a:rPr>
              <a:t> animals like the</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dog and cat, true vomiting is accompanied</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by retching movements including contraction</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of the abdominal wall and of the neck</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muscles and extension of the head. </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It is usually a result of irritation of the gastric mucosa. </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Vomiting is commonly designated as being either </a:t>
            </a:r>
            <a:r>
              <a:rPr lang="en-US" sz="2400" b="1" i="1" dirty="0">
                <a:effectLst/>
                <a:latin typeface="Times New Roman" panose="02020603050405020304" pitchFamily="18" charset="0"/>
                <a:ea typeface="Calibri"/>
                <a:cs typeface="Times New Roman" panose="02020603050405020304" pitchFamily="18" charset="0"/>
              </a:rPr>
              <a:t>peripheral or central</a:t>
            </a:r>
            <a:r>
              <a:rPr lang="en-US" sz="2400" dirty="0">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in origin depending on whether the stimulation arises.</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208214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1347" y="260648"/>
            <a:ext cx="8712968" cy="6186309"/>
          </a:xfrm>
          <a:prstGeom prst="rect">
            <a:avLst/>
          </a:prstGeom>
        </p:spPr>
        <p:txBody>
          <a:bodyPr wrap="square">
            <a:spAutoFit/>
          </a:bodyPr>
          <a:lstStyle/>
          <a:p>
            <a:pPr algn="just" rtl="0">
              <a:lnSpc>
                <a:spcPct val="150000"/>
              </a:lnSpc>
              <a:spcAft>
                <a:spcPts val="0"/>
              </a:spcAft>
            </a:pPr>
            <a:r>
              <a:rPr lang="en-US" sz="2400" i="1" dirty="0">
                <a:effectLst/>
                <a:latin typeface="Times New Roman" panose="02020603050405020304" pitchFamily="18" charset="0"/>
                <a:ea typeface="Calibri"/>
                <a:cs typeface="Times New Roman" panose="02020603050405020304" pitchFamily="18" charset="0"/>
              </a:rPr>
              <a:t> Centrally at the vomiting center</a:t>
            </a:r>
            <a:r>
              <a:rPr lang="en-US" sz="2400" dirty="0">
                <a:effectLst/>
                <a:latin typeface="Times New Roman" panose="02020603050405020304" pitchFamily="18" charset="0"/>
                <a:ea typeface="Calibri"/>
                <a:cs typeface="Times New Roman" panose="02020603050405020304" pitchFamily="18" charset="0"/>
              </a:rPr>
              <a:t> or </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i="1" dirty="0">
                <a:effectLst/>
                <a:latin typeface="Times New Roman" panose="02020603050405020304" pitchFamily="18" charset="0"/>
                <a:ea typeface="Calibri"/>
                <a:cs typeface="Times New Roman" panose="02020603050405020304" pitchFamily="18" charset="0"/>
              </a:rPr>
              <a:t>Peripherally</a:t>
            </a:r>
            <a:r>
              <a:rPr lang="en-US" sz="2400" dirty="0">
                <a:effectLst/>
                <a:latin typeface="Times New Roman" panose="02020603050405020304" pitchFamily="18" charset="0"/>
                <a:ea typeface="Calibri"/>
                <a:cs typeface="Times New Roman" panose="02020603050405020304" pitchFamily="18" charset="0"/>
              </a:rPr>
              <a:t> by overloading of the stomach or inflammation of the gastric mucosa, or by the presence of foreign bodies in the pharynx, esophagus, or esophageal groove. </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Central stimulation of vomiting by </a:t>
            </a:r>
            <a:r>
              <a:rPr lang="en-US" sz="2400" dirty="0" err="1">
                <a:effectLst/>
                <a:latin typeface="Times New Roman" panose="02020603050405020304" pitchFamily="18" charset="0"/>
                <a:ea typeface="Calibri"/>
                <a:cs typeface="Times New Roman" panose="02020603050405020304" pitchFamily="18" charset="0"/>
              </a:rPr>
              <a:t>apomorphine</a:t>
            </a:r>
            <a:r>
              <a:rPr lang="en-US" sz="2400" dirty="0">
                <a:effectLst/>
                <a:latin typeface="Times New Roman" panose="02020603050405020304" pitchFamily="18" charset="0"/>
                <a:ea typeface="Calibri"/>
                <a:cs typeface="Times New Roman" panose="02020603050405020304" pitchFamily="18" charset="0"/>
              </a:rPr>
              <a:t> and in nephritis and hepatitis are typical examples, but vomiting occurs rarely, if at all, in these diseases in farm animals.</a:t>
            </a:r>
          </a:p>
          <a:p>
            <a:pPr lvl="0" algn="just" rtl="0">
              <a:lnSpc>
                <a:spcPct val="150000"/>
              </a:lnSpc>
            </a:pPr>
            <a:r>
              <a:rPr lang="en-US" sz="2400" i="1" dirty="0">
                <a:solidFill>
                  <a:prstClr val="black"/>
                </a:solidFill>
                <a:latin typeface="Times New Roman" panose="02020603050405020304" pitchFamily="18" charset="0"/>
                <a:ea typeface="Calibri"/>
                <a:cs typeface="Times New Roman" panose="02020603050405020304" pitchFamily="18" charset="0"/>
              </a:rPr>
              <a:t>Vomiting complications (1)serious effects on fluid and electrolyte balance because of the losses of gastric and intestinal contents.  2- Aspiration pneumonia. 3-laryngeal obstruction are potentially serious consequences of vomiting.</a:t>
            </a:r>
          </a:p>
        </p:txBody>
      </p:sp>
    </p:spTree>
    <p:extLst>
      <p:ext uri="{BB962C8B-B14F-4D97-AF65-F5344CB8AC3E}">
        <p14:creationId xmlns:p14="http://schemas.microsoft.com/office/powerpoint/2010/main" val="166993594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16632"/>
            <a:ext cx="8712968" cy="5632311"/>
          </a:xfrm>
          <a:prstGeom prst="rect">
            <a:avLst/>
          </a:prstGeom>
        </p:spPr>
        <p:txBody>
          <a:bodyPr wrap="square">
            <a:spAutoFit/>
          </a:bodyPr>
          <a:lstStyle/>
          <a:p>
            <a:pPr algn="just" rtl="0">
              <a:lnSpc>
                <a:spcPct val="150000"/>
              </a:lnSpc>
              <a:spcAft>
                <a:spcPts val="0"/>
              </a:spcAft>
            </a:pPr>
            <a:r>
              <a:rPr lang="en-US" sz="2400" b="1" i="1" dirty="0">
                <a:effectLst/>
                <a:latin typeface="Times New Roman" panose="02020603050405020304" pitchFamily="18" charset="0"/>
                <a:ea typeface="Calibri"/>
                <a:cs typeface="Times New Roman" panose="02020603050405020304" pitchFamily="18" charset="0"/>
              </a:rPr>
              <a:t>True vomiting is rare in farm animals</a:t>
            </a:r>
            <a:r>
              <a:rPr lang="en-US" sz="2400" dirty="0">
                <a:latin typeface="Times New Roman" panose="02020603050405020304" pitchFamily="18" charset="0"/>
                <a:ea typeface="Calibri"/>
                <a:cs typeface="Times New Roman" panose="02020603050405020304" pitchFamily="18" charset="0"/>
              </a:rPr>
              <a:t> </a:t>
            </a:r>
            <a:r>
              <a:rPr lang="en-US" sz="2400" b="1" dirty="0">
                <a:effectLst/>
                <a:latin typeface="Times New Roman" panose="02020603050405020304" pitchFamily="18" charset="0"/>
                <a:ea typeface="Calibri"/>
                <a:cs typeface="Times New Roman" panose="02020603050405020304" pitchFamily="18" charset="0"/>
              </a:rPr>
              <a:t>True vomiting is not a feature of gastric disease in the horse for</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two reasons.</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 </a:t>
            </a:r>
            <a:r>
              <a:rPr lang="en-US" sz="2400" b="1" i="1" dirty="0">
                <a:effectLst/>
                <a:latin typeface="Times New Roman" panose="02020603050405020304" pitchFamily="18" charset="0"/>
                <a:ea typeface="Calibri"/>
                <a:cs typeface="Times New Roman" panose="02020603050405020304" pitchFamily="18" charset="0"/>
              </a:rPr>
              <a:t>First</a:t>
            </a:r>
            <a:r>
              <a:rPr lang="en-US" sz="2400" dirty="0">
                <a:effectLst/>
                <a:latin typeface="Times New Roman" panose="02020603050405020304" pitchFamily="18" charset="0"/>
                <a:ea typeface="Calibri"/>
                <a:cs typeface="Times New Roman" panose="02020603050405020304" pitchFamily="18" charset="0"/>
              </a:rPr>
              <a:t>, the strong cardiac sphincter</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inhibits the release of stomach contents;</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in horses rupture of the stomach is more</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likely to occur before vomiting takes place.</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b="1" i="1" dirty="0">
                <a:effectLst/>
                <a:latin typeface="Times New Roman" panose="02020603050405020304" pitchFamily="18" charset="0"/>
                <a:ea typeface="Calibri"/>
                <a:cs typeface="Times New Roman" panose="02020603050405020304" pitchFamily="18" charset="0"/>
              </a:rPr>
              <a:t>Second</a:t>
            </a:r>
            <a:r>
              <a:rPr lang="en-US" sz="2400" dirty="0">
                <a:effectLst/>
                <a:latin typeface="Times New Roman" panose="02020603050405020304" pitchFamily="18" charset="0"/>
                <a:ea typeface="Calibri"/>
                <a:cs typeface="Times New Roman" panose="02020603050405020304" pitchFamily="18" charset="0"/>
              </a:rPr>
              <a:t>, the soft palate and epiglottis combine</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to affect a seal between the oral and</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nasal parts of the pharynx so that any vomited</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stomach contents must be discharged</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through the nasal cavities and not through</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the mouth.</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82801915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0832" y="548680"/>
            <a:ext cx="8568952" cy="4524315"/>
          </a:xfrm>
          <a:prstGeom prst="rect">
            <a:avLst/>
          </a:prstGeom>
        </p:spPr>
        <p:txBody>
          <a:bodyPr wrap="square">
            <a:spAutoFit/>
          </a:bodyPr>
          <a:lstStyle/>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Regurgitation</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Regurgitation is the expulsion through the</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mouth or nasal cavities of feed, saliva, and</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other substances that have not yet reached</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the stomach. In most cases it is caused by</a:t>
            </a:r>
            <a:r>
              <a:rPr lang="en-US" sz="2400" b="1" dirty="0">
                <a:effectLst/>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abnormalities of the esophagus that interfere</a:t>
            </a:r>
            <a:r>
              <a:rPr lang="en-US" sz="2400" dirty="0">
                <a:latin typeface="Times New Roman" panose="02020603050405020304" pitchFamily="18" charset="0"/>
                <a:ea typeface="Calibri"/>
                <a:cs typeface="Times New Roman" panose="02020603050405020304" pitchFamily="18" charset="0"/>
              </a:rPr>
              <a:t> </a:t>
            </a:r>
            <a:r>
              <a:rPr lang="en-US" sz="2400" dirty="0">
                <a:effectLst/>
                <a:latin typeface="Times New Roman" panose="02020603050405020304" pitchFamily="18" charset="0"/>
                <a:ea typeface="Calibri"/>
                <a:cs typeface="Times New Roman" panose="02020603050405020304" pitchFamily="18" charset="0"/>
              </a:rPr>
              <a:t>with swallowing. A common example in large animals is the regurgitation of feed, saliva, and perhaps bloodstained fluid from the esophagus of the horse with esophageal obstruction. </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221061244"/>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33919" y="102570"/>
            <a:ext cx="8640960" cy="6740307"/>
          </a:xfrm>
          <a:prstGeom prst="rect">
            <a:avLst/>
          </a:prstGeom>
        </p:spPr>
        <p:txBody>
          <a:bodyPr wrap="square">
            <a:spAutoFit/>
          </a:bodyPr>
          <a:lstStyle/>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Causes include the following:</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Third-stage milk fever (loss of tone in the cardia)</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 Arsenic poisoning (acute inflammation of the cardia)</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Poisoning by plants </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Veterinary administration of large quantities of fluids into the rumen (regurgitation occurs while the stomach tube is in place)</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Use of a large-bore stomach tube</a:t>
            </a:r>
            <a:endParaRPr lang="en-US" sz="2400" dirty="0">
              <a:latin typeface="Times New Roman" panose="02020603050405020304" pitchFamily="18" charset="0"/>
              <a:ea typeface="Calibri"/>
              <a:cs typeface="Times New Roman" panose="02020603050405020304" pitchFamily="18" charset="0"/>
            </a:endParaRPr>
          </a:p>
          <a:p>
            <a:pPr marL="342900" lvl="0" indent="-342900" algn="just" rtl="0">
              <a:lnSpc>
                <a:spcPct val="150000"/>
              </a:lnSpc>
              <a:spcAft>
                <a:spcPts val="0"/>
              </a:spcAft>
              <a:buFont typeface="+mj-lt"/>
              <a:buAutoNum type="arabicPeriod"/>
            </a:pPr>
            <a:r>
              <a:rPr lang="en-US" sz="2400" dirty="0">
                <a:effectLst/>
                <a:latin typeface="Times New Roman" panose="02020603050405020304" pitchFamily="18" charset="0"/>
                <a:ea typeface="Calibri"/>
                <a:cs typeface="Times New Roman" panose="02020603050405020304" pitchFamily="18" charset="0"/>
              </a:rPr>
              <a:t>Cud-dropping: a special case of regurgitation usually associated with abnormality of the cardia.</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a:ea typeface="Calibri"/>
                <a:cs typeface="Arial"/>
              </a:rPr>
              <a:t>Ruminants regurgitate rumen contents as part of rumination, but the material is not expelled from the mouth or into the nasal cavities.</a:t>
            </a:r>
            <a:endParaRPr lang="en-US" sz="2400" dirty="0">
              <a:ea typeface="Calibri"/>
              <a:cs typeface="Arial"/>
            </a:endParaRPr>
          </a:p>
          <a:p>
            <a:pPr algn="just" rtl="0">
              <a:lnSpc>
                <a:spcPct val="150000"/>
              </a:lnSpc>
              <a:spcAft>
                <a:spcPts val="0"/>
              </a:spcAft>
            </a:pPr>
            <a:r>
              <a:rPr lang="en-US" sz="2400" b="1" dirty="0">
                <a:effectLst/>
                <a:latin typeface="Times New Roman"/>
                <a:ea typeface="Calibri"/>
                <a:cs typeface="Arial"/>
              </a:rPr>
              <a:t>Nasogastric regurgitation or gastric reflux </a:t>
            </a:r>
            <a:r>
              <a:rPr lang="en-US" sz="2400" dirty="0">
                <a:effectLst/>
                <a:latin typeface="Times New Roman"/>
                <a:ea typeface="Calibri"/>
                <a:cs typeface="Arial"/>
              </a:rPr>
              <a:t>occurs in the horse.</a:t>
            </a:r>
            <a:endParaRPr lang="en-US" sz="2400" dirty="0">
              <a:ea typeface="Calibri"/>
              <a:cs typeface="Arial"/>
            </a:endParaRPr>
          </a:p>
        </p:txBody>
      </p:sp>
    </p:spTree>
    <p:extLst>
      <p:ext uri="{BB962C8B-B14F-4D97-AF65-F5344CB8AC3E}">
        <p14:creationId xmlns:p14="http://schemas.microsoft.com/office/powerpoint/2010/main" val="3334449578"/>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48680"/>
            <a:ext cx="8568952" cy="5565947"/>
          </a:xfrm>
          <a:prstGeom prst="rect">
            <a:avLst/>
          </a:prstGeom>
        </p:spPr>
        <p:txBody>
          <a:bodyPr wrap="square">
            <a:spAutoFit/>
          </a:bodyPr>
          <a:lstStyle/>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Diarrhea, Constipation, And Scant Feces</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Diarrhea and constipation are the most commonly observed abnormalities in </a:t>
            </a:r>
            <a:r>
              <a:rPr lang="en-US" sz="2400" b="1" dirty="0">
                <a:effectLst/>
                <a:latin typeface="Times New Roman" panose="02020603050405020304" pitchFamily="18" charset="0"/>
                <a:ea typeface="Calibri"/>
                <a:cs typeface="Times New Roman" panose="02020603050405020304" pitchFamily="18" charset="0"/>
              </a:rPr>
              <a:t>fecal consistency</a:t>
            </a:r>
            <a:r>
              <a:rPr lang="en-US" sz="2400" dirty="0">
                <a:effectLst/>
                <a:latin typeface="Times New Roman" panose="02020603050405020304" pitchFamily="18" charset="0"/>
                <a:ea typeface="Calibri"/>
                <a:cs typeface="Times New Roman" panose="02020603050405020304" pitchFamily="18" charset="0"/>
              </a:rPr>
              <a:t>, </a:t>
            </a:r>
            <a:r>
              <a:rPr lang="en-US" sz="2400" b="1" dirty="0">
                <a:effectLst/>
                <a:latin typeface="Times New Roman" panose="02020603050405020304" pitchFamily="18" charset="0"/>
                <a:ea typeface="Calibri"/>
                <a:cs typeface="Times New Roman" panose="02020603050405020304" pitchFamily="18" charset="0"/>
              </a:rPr>
              <a:t>composition, </a:t>
            </a:r>
            <a:r>
              <a:rPr lang="en-US" sz="2400" dirty="0">
                <a:effectLst/>
                <a:latin typeface="Times New Roman" panose="02020603050405020304" pitchFamily="18" charset="0"/>
                <a:ea typeface="Calibri"/>
                <a:cs typeface="Times New Roman" panose="02020603050405020304" pitchFamily="18" charset="0"/>
              </a:rPr>
              <a:t>and </a:t>
            </a:r>
            <a:r>
              <a:rPr lang="en-US" sz="2400" b="1" dirty="0">
                <a:effectLst/>
                <a:latin typeface="Times New Roman" panose="02020603050405020304" pitchFamily="18" charset="0"/>
                <a:ea typeface="Calibri"/>
                <a:cs typeface="Times New Roman" panose="02020603050405020304" pitchFamily="18" charset="0"/>
              </a:rPr>
              <a:t>frequency of</a:t>
            </a:r>
            <a:r>
              <a:rPr lang="en-US" sz="2400" dirty="0">
                <a:effectLst/>
                <a:latin typeface="Times New Roman" panose="02020603050405020304" pitchFamily="18" charset="0"/>
                <a:ea typeface="Calibri"/>
                <a:cs typeface="Times New Roman" panose="02020603050405020304" pitchFamily="18" charset="0"/>
              </a:rPr>
              <a:t> </a:t>
            </a:r>
            <a:r>
              <a:rPr lang="en-US" sz="2400" b="1" dirty="0">
                <a:effectLst/>
                <a:latin typeface="Times New Roman" panose="02020603050405020304" pitchFamily="18" charset="0"/>
                <a:ea typeface="Calibri"/>
                <a:cs typeface="Times New Roman" panose="02020603050405020304" pitchFamily="18" charset="0"/>
              </a:rPr>
              <a:t>defecation</a:t>
            </a:r>
            <a:r>
              <a:rPr lang="en-US" sz="2400" dirty="0">
                <a:effectLst/>
                <a:latin typeface="Times New Roman" panose="02020603050405020304" pitchFamily="18" charset="0"/>
                <a:ea typeface="Calibri"/>
                <a:cs typeface="Times New Roman" panose="02020603050405020304" pitchFamily="18" charset="0"/>
              </a:rPr>
              <a:t>.</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dirty="0">
                <a:effectLst/>
                <a:latin typeface="Times New Roman" panose="02020603050405020304" pitchFamily="18" charset="0"/>
                <a:ea typeface="Calibri"/>
                <a:cs typeface="Times New Roman" panose="02020603050405020304" pitchFamily="18" charset="0"/>
              </a:rPr>
              <a:t> </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DIARRHEA</a:t>
            </a:r>
            <a:endParaRPr lang="en-US" sz="2400" dirty="0">
              <a:latin typeface="Times New Roman" panose="02020603050405020304" pitchFamily="18" charset="0"/>
              <a:ea typeface="Calibri"/>
              <a:cs typeface="Times New Roman" panose="02020603050405020304" pitchFamily="18" charset="0"/>
            </a:endParaRPr>
          </a:p>
          <a:p>
            <a:pPr algn="just" rtl="0">
              <a:lnSpc>
                <a:spcPct val="150000"/>
              </a:lnSpc>
              <a:spcAft>
                <a:spcPts val="0"/>
              </a:spcAft>
            </a:pPr>
            <a:r>
              <a:rPr lang="en-US" sz="2400" b="1" dirty="0">
                <a:effectLst/>
                <a:latin typeface="Times New Roman" panose="02020603050405020304" pitchFamily="18" charset="0"/>
                <a:ea typeface="Calibri"/>
                <a:cs typeface="Times New Roman" panose="02020603050405020304" pitchFamily="18" charset="0"/>
              </a:rPr>
              <a:t>Diarrhea </a:t>
            </a:r>
            <a:r>
              <a:rPr lang="en-US" sz="2400" dirty="0">
                <a:effectLst/>
                <a:latin typeface="Times New Roman" panose="02020603050405020304" pitchFamily="18" charset="0"/>
                <a:ea typeface="Calibri"/>
                <a:cs typeface="Times New Roman" panose="02020603050405020304" pitchFamily="18" charset="0"/>
              </a:rPr>
              <a:t>is the increased frequency of defecation accompanied by feces that contain an increased concentration n of water and decrease in dry matter content. The consistency of the feces varies from soft to liquid.</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0005615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122</TotalTime>
  <Words>884</Words>
  <Application>Microsoft Office PowerPoint</Application>
  <PresentationFormat>On-screen Show (4:3)</PresentationFormat>
  <Paragraphs>55</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Calibri</vt:lpstr>
      <vt:lpstr>Century Schoolbook</vt:lpstr>
      <vt:lpstr>Times New Roman</vt:lpstr>
      <vt:lpstr>Wingdings</vt:lpstr>
      <vt:lpstr>Wingdings 2</vt:lpstr>
      <vt:lpstr>مشربية</vt:lpstr>
      <vt:lpstr>Vomiting And Regurgitation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Vomiting And Regurgitation</dc:title>
  <dc:creator>ALI SAHIUNY</dc:creator>
  <cp:lastModifiedBy>MA19557</cp:lastModifiedBy>
  <cp:revision>6</cp:revision>
  <dcterms:created xsi:type="dcterms:W3CDTF">2018-10-10T19:01:20Z</dcterms:created>
  <dcterms:modified xsi:type="dcterms:W3CDTF">2024-10-07T20:04:45Z</dcterms:modified>
</cp:coreProperties>
</file>